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46"/>
  </p:normalViewPr>
  <p:slideViewPr>
    <p:cSldViewPr snapToGrid="0" snapToObjects="1">
      <p:cViewPr varScale="1">
        <p:scale>
          <a:sx n="102" d="100"/>
          <a:sy n="102" d="100"/>
        </p:scale>
        <p:origin x="176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386128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6391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MAD</a:t>
            </a:r>
          </a:p>
        </p:txBody>
      </p:sp>
    </p:spTree>
    <p:extLst>
      <p:ext uri="{BB962C8B-B14F-4D97-AF65-F5344CB8AC3E}">
        <p14:creationId xmlns:p14="http://schemas.microsoft.com/office/powerpoint/2010/main" val="2852120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GAL</a:t>
            </a:r>
          </a:p>
        </p:txBody>
      </p:sp>
    </p:spTree>
    <p:extLst>
      <p:ext uri="{BB962C8B-B14F-4D97-AF65-F5344CB8AC3E}">
        <p14:creationId xmlns:p14="http://schemas.microsoft.com/office/powerpoint/2010/main" val="375037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GRANT</a:t>
            </a:r>
          </a:p>
        </p:txBody>
      </p:sp>
    </p:spTree>
    <p:extLst>
      <p:ext uri="{BB962C8B-B14F-4D97-AF65-F5344CB8AC3E}">
        <p14:creationId xmlns:p14="http://schemas.microsoft.com/office/powerpoint/2010/main" val="3938678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MAD</a:t>
            </a:r>
          </a:p>
        </p:txBody>
      </p:sp>
    </p:spTree>
    <p:extLst>
      <p:ext uri="{BB962C8B-B14F-4D97-AF65-F5344CB8AC3E}">
        <p14:creationId xmlns:p14="http://schemas.microsoft.com/office/powerpoint/2010/main" val="1192354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GAL</a:t>
            </a:r>
          </a:p>
        </p:txBody>
      </p:sp>
    </p:spTree>
    <p:extLst>
      <p:ext uri="{BB962C8B-B14F-4D97-AF65-F5344CB8AC3E}">
        <p14:creationId xmlns:p14="http://schemas.microsoft.com/office/powerpoint/2010/main" val="1590568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GAL</a:t>
            </a:r>
          </a:p>
        </p:txBody>
      </p:sp>
    </p:spTree>
    <p:extLst>
      <p:ext uri="{BB962C8B-B14F-4D97-AF65-F5344CB8AC3E}">
        <p14:creationId xmlns:p14="http://schemas.microsoft.com/office/powerpoint/2010/main" val="814845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GRANT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Holocaust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American History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Air &amp; Space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African American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2715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GRANT</a:t>
            </a:r>
          </a:p>
        </p:txBody>
      </p:sp>
    </p:spTree>
    <p:extLst>
      <p:ext uri="{BB962C8B-B14F-4D97-AF65-F5344CB8AC3E}">
        <p14:creationId xmlns:p14="http://schemas.microsoft.com/office/powerpoint/2010/main" val="719472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GRANT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79966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MAD</a:t>
            </a:r>
          </a:p>
        </p:txBody>
      </p:sp>
    </p:spTree>
    <p:extLst>
      <p:ext uri="{BB962C8B-B14F-4D97-AF65-F5344CB8AC3E}">
        <p14:creationId xmlns:p14="http://schemas.microsoft.com/office/powerpoint/2010/main" val="1805472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MAD</a:t>
            </a:r>
          </a:p>
        </p:txBody>
      </p:sp>
    </p:spTree>
    <p:extLst>
      <p:ext uri="{BB962C8B-B14F-4D97-AF65-F5344CB8AC3E}">
        <p14:creationId xmlns:p14="http://schemas.microsoft.com/office/powerpoint/2010/main" val="636291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MAD</a:t>
            </a:r>
          </a:p>
          <a:p>
            <a:pPr lv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8834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4587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washingtondc-november2016.wikispaces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OiQmGsi8XM" TargetMode="External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hg.com/holidayinnexpress/hotels/us/en/silver-spring/cgsss/hoteldetail" TargetMode="External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72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Classes of 2019 </a:t>
            </a:r>
            <a:br>
              <a:rPr lang="en" sz="72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" sz="720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and 2020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Washington D.C. Trip</a:t>
            </a:r>
          </a:p>
          <a:p>
            <a:pPr lvl="0">
              <a:spcBef>
                <a:spcPts val="0"/>
              </a:spcBef>
              <a:buNone/>
            </a:pPr>
            <a:r>
              <a:rPr lang="en" sz="3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November 17 - November 20</a:t>
            </a:r>
          </a:p>
        </p:txBody>
      </p:sp>
      <p:pic>
        <p:nvPicPr>
          <p:cNvPr id="56" name="Shape 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675525"/>
            <a:ext cx="1966325" cy="1301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8249" y="1675525"/>
            <a:ext cx="2016350" cy="130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ctrTitle"/>
          </p:nvPr>
        </p:nvSpPr>
        <p:spPr>
          <a:xfrm>
            <a:off x="365175" y="658600"/>
            <a:ext cx="85470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Cell Phones, Cameras and Other Electronic Devices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subTitle" idx="1"/>
          </p:nvPr>
        </p:nvSpPr>
        <p:spPr>
          <a:xfrm>
            <a:off x="365175" y="1315600"/>
            <a:ext cx="86907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are encouraged to bring cell phones and cameras to record their experiences. 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Earbuds may only be used on the bus ride down, the bus ride home, and in their hotel room.  </a:t>
            </a:r>
            <a:r>
              <a:rPr lang="en" sz="1800" u="sng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Earbuds are not to be used on the bus during the trip in DC</a:t>
            </a: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Always get permission before taking a photo in all locations as not all places allow photos due to security or flash photography damage.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Seek permission before taking photos of individuals. Additionally, NO photos are to be posted on-line of peers or staff without consent.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No electronic devices, other than phones or cameras, should be taken on the trip. 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are responsible for all valuables and are encouraged to leave valuables at home. The hotel room may not have a safe. </a:t>
            </a:r>
          </a:p>
          <a:p>
            <a:pPr lvl="0" algn="l" rtl="0">
              <a:spcBef>
                <a:spcPts val="0"/>
              </a:spcBef>
              <a:buNone/>
            </a:pPr>
            <a:endParaRPr sz="36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ctrTitle"/>
          </p:nvPr>
        </p:nvSpPr>
        <p:spPr>
          <a:xfrm>
            <a:off x="338450" y="132775"/>
            <a:ext cx="78162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Meals/Food Information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subTitle" idx="1"/>
          </p:nvPr>
        </p:nvSpPr>
        <p:spPr>
          <a:xfrm>
            <a:off x="276075" y="695100"/>
            <a:ext cx="86907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The students should eat breakfast before arriving at the JSHS on Thursday, as the bus departs at 7:00am.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Dinner is included for Thursday, Friday and Saturday nights (Buca di Beppo, Pizzeria Uno and the Hard Rock Cafe).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Breakfast is included as a buffet breakfast at the hotel Friday, Saturday and Sunday mornings.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Lunch each day is the responsibility of the students.  We will eat at various food courts.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On Sunday we will stop at a Rest Area where students will be responsible for purchasing their own dinner.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are expected to behave respectfully at all times, remembering there will be other customers there dining with us.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should bring snacks and bottled water (or refillable water bottles).  We recommend roommates coordinate this.</a:t>
            </a:r>
          </a:p>
          <a:p>
            <a:pPr marL="457200" lvl="0" indent="-3302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We ask that students refrain from bringing carbonated beverages and energy drinks.  Also, all drinks should be in resealable containers.</a:t>
            </a: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ctrTitle"/>
          </p:nvPr>
        </p:nvSpPr>
        <p:spPr>
          <a:xfrm>
            <a:off x="311700" y="262975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What to Bring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subTitle" idx="1"/>
          </p:nvPr>
        </p:nvSpPr>
        <p:spPr>
          <a:xfrm>
            <a:off x="311700" y="825450"/>
            <a:ext cx="8690700" cy="4000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can only bring one suitcase. This should be small and preferable on wheels. Students must be able to carry their own suitcases. 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may bring a small backpack, but know that some places may not allow backpacks.  String packs can be handy to carry sweaters, small gifts, snacks, etc. 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Parents should check their child’s suitcase for appropriate dress and items. 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should wear comfortable footwear and bring rain gear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 u="sng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must bring their school ID card.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</a:p>
          <a:p>
            <a:pPr marL="457200" lvl="0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Additional Expenses:</a:t>
            </a:r>
          </a:p>
          <a:p>
            <a:pPr marL="914400" lvl="1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Food (4 lunches &amp; 1 dinner on own @ approx. $15 + cupcake      = $55-$70) </a:t>
            </a:r>
          </a:p>
          <a:p>
            <a:pPr marL="914400" lvl="1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Tips (please have students bring $20 in one dollar bills to cover gratuity for the bus driver, tour guides, etc.)</a:t>
            </a:r>
          </a:p>
          <a:p>
            <a:pPr marL="914400" lvl="1" indent="-3429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Souvenirs, etc.</a:t>
            </a:r>
          </a:p>
          <a:p>
            <a:pPr marL="0" lvl="0" indent="0" rtl="0">
              <a:spcBef>
                <a:spcPts val="0"/>
              </a:spcBef>
              <a:buNone/>
            </a:pPr>
            <a:r>
              <a:rPr lang="en" sz="1800" b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Parents should check their child’s suitcase for appropriate dress and items to ensure everything is in compliance with school regulations. </a:t>
            </a:r>
          </a:p>
          <a:p>
            <a:pPr marL="457200" lvl="0" indent="0" algn="l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3" name="Shape 133" descr="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4075" y="3101450"/>
            <a:ext cx="228600" cy="325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ctrTitle"/>
          </p:nvPr>
        </p:nvSpPr>
        <p:spPr>
          <a:xfrm>
            <a:off x="311700" y="542750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Follow the trip...</a:t>
            </a:r>
          </a:p>
        </p:txBody>
      </p:sp>
      <p:sp>
        <p:nvSpPr>
          <p:cNvPr id="139" name="Shape 139"/>
          <p:cNvSpPr txBox="1">
            <a:spLocks noGrp="1"/>
          </p:cNvSpPr>
          <p:nvPr>
            <p:ph type="subTitle" idx="1"/>
          </p:nvPr>
        </p:nvSpPr>
        <p:spPr>
          <a:xfrm>
            <a:off x="311700" y="1238750"/>
            <a:ext cx="86907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0" indent="0" algn="l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0" name="Shape 140"/>
          <p:cNvSpPr txBox="1">
            <a:spLocks noGrp="1"/>
          </p:cNvSpPr>
          <p:nvPr>
            <p:ph type="subTitle" idx="1"/>
          </p:nvPr>
        </p:nvSpPr>
        <p:spPr>
          <a:xfrm>
            <a:off x="155850" y="1124875"/>
            <a:ext cx="90024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1400" b="1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Wiki Link</a:t>
            </a:r>
          </a:p>
          <a:p>
            <a:pPr lvl="0" algn="l" rtl="0">
              <a:spcBef>
                <a:spcPts val="0"/>
              </a:spcBef>
              <a:buNone/>
            </a:pPr>
            <a:endParaRPr sz="1400" b="1" i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indent="457200" algn="l" rtl="0">
              <a:spcBef>
                <a:spcPts val="0"/>
              </a:spcBef>
              <a:buNone/>
            </a:pPr>
            <a:r>
              <a:rPr lang="en" sz="1400" b="1" i="1" u="sng">
                <a:solidFill>
                  <a:schemeClr val="hlink"/>
                </a:solidFill>
                <a:latin typeface="Georgia"/>
                <a:ea typeface="Georgia"/>
                <a:cs typeface="Georgia"/>
                <a:sym typeface="Georgia"/>
                <a:hlinkClick r:id="rId3"/>
              </a:rPr>
              <a:t>http://washingtondc-november2016.wikispaces.com</a:t>
            </a:r>
          </a:p>
          <a:p>
            <a:pPr lvl="0" algn="l" rtl="0">
              <a:spcBef>
                <a:spcPts val="0"/>
              </a:spcBef>
              <a:buNone/>
            </a:pPr>
            <a:endParaRPr sz="1400" b="1" i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r>
              <a:rPr lang="en" sz="1400" b="1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Google Phone Numbers</a:t>
            </a:r>
          </a:p>
          <a:p>
            <a:pPr lvl="0" algn="l" rtl="0">
              <a:spcBef>
                <a:spcPts val="0"/>
              </a:spcBef>
              <a:buNone/>
            </a:pPr>
            <a:r>
              <a:rPr lang="en" sz="1400" b="1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	Dr. DeMello - (508) 444-2MAD</a:t>
            </a:r>
          </a:p>
          <a:p>
            <a:pPr lvl="0" algn="l" rtl="0">
              <a:spcBef>
                <a:spcPts val="0"/>
              </a:spcBef>
              <a:buNone/>
            </a:pPr>
            <a:endParaRPr sz="1400" b="1" i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r>
              <a:rPr lang="en" sz="1400" b="1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	Ms. Gallagher - (781) 815-4250</a:t>
            </a:r>
          </a:p>
          <a:p>
            <a:pPr lvl="0" algn="l" rtl="0">
              <a:spcBef>
                <a:spcPts val="0"/>
              </a:spcBef>
              <a:buNone/>
            </a:pPr>
            <a:endParaRPr sz="1400" b="1" i="1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r>
              <a:rPr lang="en" sz="1400" b="1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	Ms. Grant - (508) 658-2019</a:t>
            </a:r>
          </a:p>
          <a:p>
            <a:pPr lvl="0" algn="l" rtl="0">
              <a:spcBef>
                <a:spcPts val="0"/>
              </a:spcBef>
              <a:buNone/>
            </a:pPr>
            <a:endParaRPr sz="14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ctrTitle"/>
          </p:nvPr>
        </p:nvSpPr>
        <p:spPr>
          <a:xfrm>
            <a:off x="311700" y="542750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Thursday, November 17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subTitle" idx="1"/>
          </p:nvPr>
        </p:nvSpPr>
        <p:spPr>
          <a:xfrm>
            <a:off x="311700" y="1238750"/>
            <a:ext cx="85206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6:15 am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 Arrive at HJSHS and depart by 7:00 am</a:t>
            </a:r>
          </a:p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Approximately 12 noon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Stop for lunch on own</a:t>
            </a:r>
          </a:p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4:00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Arrive at Holiday Inn, North Silver Spring, Maryland</a:t>
            </a:r>
          </a:p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5:00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Depart for Jefferson Memorial (FDR Memorial, MLK Jr. Memorial, etc.)</a:t>
            </a:r>
          </a:p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7:00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Dinner at Boca di Beppo</a:t>
            </a:r>
          </a:p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8:00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Stop at Georgetown Cupcakes</a:t>
            </a:r>
          </a:p>
          <a:p>
            <a:pPr marL="914400" lvl="0" indent="0" algn="l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9:00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Return to Hotel</a:t>
            </a:r>
          </a:p>
          <a:p>
            <a:pPr lvl="0" algn="l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4" name="Shape 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7950" y="2859900"/>
            <a:ext cx="2529698" cy="1686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7799" y="3642324"/>
            <a:ext cx="2173625" cy="144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ctrTitle"/>
          </p:nvPr>
        </p:nvSpPr>
        <p:spPr>
          <a:xfrm>
            <a:off x="311700" y="542750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Friday, November 18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subTitle" idx="1"/>
          </p:nvPr>
        </p:nvSpPr>
        <p:spPr>
          <a:xfrm>
            <a:off x="311700" y="1238750"/>
            <a:ext cx="85206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7:00 am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 Breakfast at the hotel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8:00 am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National Zoo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11:00 am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-Lunch on own at Zoo/Union Station (pending weather)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12:00 noon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 Holocaust Museum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2:30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Capitol Tour (2:40 and 3:00)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5:30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Dinner at Pizzeria Uno (Union Station)</a:t>
            </a:r>
          </a:p>
          <a:p>
            <a:pPr marL="914400" lvl="0" indent="-69850" algn="l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6:30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Illuminated Tour of Monuments (Lincoln, Washington, War Memorials, etc.)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9:00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Return to Hotel</a:t>
            </a: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2" name="Shape 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9593" y="3395575"/>
            <a:ext cx="2351100" cy="156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22757" y="218949"/>
            <a:ext cx="2591274" cy="1458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ctrTitle"/>
          </p:nvPr>
        </p:nvSpPr>
        <p:spPr>
          <a:xfrm>
            <a:off x="311700" y="542750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Saturday, November 19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311700" y="1238750"/>
            <a:ext cx="86907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7:00 am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 Breakfast at the hotel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7:30 am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depart for Arlington National Cemetery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9:15 am -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Wreath Laying Ceremony at the Tomb of the Unknown Soldier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10:30 am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Mount Vernon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12:30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Lunch on own at National Museum of American History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3:15 pm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 Air and Space Museum with IMAX Show 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4:0o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Smithsonian Museums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6:00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Dinner at Hard Rock Cafe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9:00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Return to Hotel</a:t>
            </a: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457200" algn="l" rtl="0">
              <a:spcBef>
                <a:spcPts val="0"/>
              </a:spcBef>
              <a:buNone/>
            </a:pPr>
            <a:r>
              <a:rPr lang="en" sz="1400" u="sng">
                <a:solidFill>
                  <a:schemeClr val="hlink"/>
                </a:solidFill>
                <a:latin typeface="Georgia"/>
                <a:ea typeface="Georgia"/>
                <a:cs typeface="Georgia"/>
                <a:sym typeface="Georgia"/>
                <a:hlinkClick r:id="rId3"/>
              </a:rPr>
              <a:t>Wreath Laying Ceremony</a:t>
            </a: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</a:p>
        </p:txBody>
      </p:sp>
      <p:pic>
        <p:nvPicPr>
          <p:cNvPr id="80" name="Shape 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41475" y="3059442"/>
            <a:ext cx="2954426" cy="196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ctrTitle"/>
          </p:nvPr>
        </p:nvSpPr>
        <p:spPr>
          <a:xfrm>
            <a:off x="311700" y="542750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Sunday, November 20</a:t>
            </a:r>
          </a:p>
        </p:txBody>
      </p:sp>
      <p:sp>
        <p:nvSpPr>
          <p:cNvPr id="86" name="Shape 86"/>
          <p:cNvSpPr txBox="1">
            <a:spLocks noGrp="1"/>
          </p:cNvSpPr>
          <p:nvPr>
            <p:ph type="subTitle" idx="1"/>
          </p:nvPr>
        </p:nvSpPr>
        <p:spPr>
          <a:xfrm>
            <a:off x="311700" y="1238750"/>
            <a:ext cx="86907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7:00 am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 Breakfast at the hotel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8:00 am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White House stop for photos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9:00 am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Ford’s Theater Tour</a:t>
            </a:r>
          </a:p>
          <a:p>
            <a:pPr marL="914400" lvl="0" indent="-69850" algn="l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Approximately 12 noon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Depart for Home</a:t>
            </a:r>
          </a:p>
          <a:p>
            <a:pPr marL="914400" lvl="0" indent="-69850" algn="l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Approximately 6:00 pm 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Stop for dinner on own</a:t>
            </a: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9:00 pm</a:t>
            </a:r>
            <a:r>
              <a:rPr lang="en" sz="18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- Estimated return back to HJSHS</a:t>
            </a: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87" name="Shape 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2725" y="3059705"/>
            <a:ext cx="3566523" cy="200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Shape 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8937" y="3048012"/>
            <a:ext cx="3590925" cy="202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ctrTitle"/>
          </p:nvPr>
        </p:nvSpPr>
        <p:spPr>
          <a:xfrm>
            <a:off x="311700" y="542750"/>
            <a:ext cx="85827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Accommodations and Transportation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subTitle" idx="1"/>
          </p:nvPr>
        </p:nvSpPr>
        <p:spPr>
          <a:xfrm>
            <a:off x="311700" y="1238750"/>
            <a:ext cx="37968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0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rgbClr val="FFFFFF"/>
                </a:solidFill>
                <a:highlight>
                  <a:srgbClr val="1A4D8D"/>
                </a:highlight>
              </a:rPr>
              <a:t>Holiday Inn Express Washington DC N-Silver Spring</a:t>
            </a:r>
            <a:r>
              <a:rPr lang="en" sz="2300" b="1">
                <a:solidFill>
                  <a:srgbClr val="FFFFFF"/>
                </a:solidFill>
                <a:highlight>
                  <a:srgbClr val="1A4D8D"/>
                </a:highlight>
              </a:rPr>
              <a:t/>
            </a:r>
            <a:br>
              <a:rPr lang="en" sz="2300" b="1">
                <a:solidFill>
                  <a:srgbClr val="FFFFFF"/>
                </a:solidFill>
                <a:highlight>
                  <a:srgbClr val="1A4D8D"/>
                </a:highlight>
              </a:rPr>
            </a:br>
            <a:endParaRPr lang="en" sz="2300" b="1">
              <a:solidFill>
                <a:srgbClr val="FFFFFF"/>
              </a:solidFill>
              <a:highlight>
                <a:srgbClr val="1A4D8D"/>
              </a:highlight>
            </a:endParaRPr>
          </a:p>
          <a:p>
            <a:pPr lvl="0" algn="l" rtl="0">
              <a:lnSpc>
                <a:spcPct val="100000"/>
              </a:lnSpc>
              <a:spcBef>
                <a:spcPts val="20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highlight>
                  <a:srgbClr val="1A4D8D"/>
                </a:highlight>
              </a:rPr>
              <a:t>7990 Georgia Avenue</a:t>
            </a:r>
            <a:br>
              <a:rPr lang="en" sz="1400" b="1">
                <a:solidFill>
                  <a:srgbClr val="FFFFFF"/>
                </a:solidFill>
                <a:highlight>
                  <a:srgbClr val="1A4D8D"/>
                </a:highlight>
              </a:rPr>
            </a:br>
            <a:r>
              <a:rPr lang="en" sz="1400" b="1">
                <a:solidFill>
                  <a:srgbClr val="FFFFFF"/>
                </a:solidFill>
                <a:highlight>
                  <a:srgbClr val="1A4D8D"/>
                </a:highlight>
              </a:rPr>
              <a:t>Silver Spring, MD</a:t>
            </a:r>
          </a:p>
          <a:p>
            <a:pPr lvl="0" algn="l" rtl="0">
              <a:lnSpc>
                <a:spcPct val="100000"/>
              </a:lnSpc>
              <a:spcBef>
                <a:spcPts val="20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highlight>
                  <a:srgbClr val="1A4D8D"/>
                </a:highlight>
              </a:rPr>
              <a:t>(301) 565-3444</a:t>
            </a:r>
          </a:p>
          <a:p>
            <a:pPr lvl="0" algn="l" rtl="0">
              <a:lnSpc>
                <a:spcPct val="100000"/>
              </a:lnSpc>
              <a:spcBef>
                <a:spcPts val="20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>
              <a:solidFill>
                <a:srgbClr val="1A0DAB"/>
              </a:solidFill>
              <a:highlight>
                <a:srgbClr val="FFFFFF"/>
              </a:highlight>
            </a:endParaRPr>
          </a:p>
          <a:p>
            <a:pPr lvl="0" algn="l" rtl="0">
              <a:lnSpc>
                <a:spcPct val="100000"/>
              </a:lnSpc>
              <a:spcBef>
                <a:spcPts val="20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 b="1" u="sng">
                <a:solidFill>
                  <a:schemeClr val="hlink"/>
                </a:solidFill>
                <a:highlight>
                  <a:srgbClr val="1A4D8D"/>
                </a:highlight>
                <a:hlinkClick r:id="rId3"/>
              </a:rPr>
              <a:t>https://www.ihg.com/holidayinnexpress/hotels/us/en/silver-spring/cgsss/hoteldetail</a:t>
            </a:r>
          </a:p>
          <a:p>
            <a:pPr lvl="0" algn="l" rtl="0">
              <a:lnSpc>
                <a:spcPct val="100000"/>
              </a:lnSpc>
              <a:spcBef>
                <a:spcPts val="200"/>
              </a:spcBef>
              <a:buClr>
                <a:schemeClr val="dk1"/>
              </a:buClr>
              <a:buSzPct val="78571"/>
              <a:buFont typeface="Arial"/>
              <a:buNone/>
            </a:pPr>
            <a:endParaRPr sz="1400" b="1">
              <a:solidFill>
                <a:srgbClr val="FFFFFF"/>
              </a:solidFill>
              <a:highlight>
                <a:srgbClr val="1A4D8D"/>
              </a:highlight>
            </a:endParaRPr>
          </a:p>
          <a:p>
            <a:pPr lvl="0" algn="l" rtl="0">
              <a:lnSpc>
                <a:spcPct val="100000"/>
              </a:lnSpc>
              <a:spcBef>
                <a:spcPts val="20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 b="1">
                <a:solidFill>
                  <a:srgbClr val="FFFFFF"/>
                </a:solidFill>
                <a:highlight>
                  <a:srgbClr val="1A4D8D"/>
                </a:highlight>
              </a:rPr>
              <a:t>Transportation Provided by Bloom Bus Company, Taunton, Massachusetts</a:t>
            </a:r>
          </a:p>
          <a:p>
            <a:pPr marL="0" lvl="0" indent="0" algn="l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36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Shape 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6550" y="1381425"/>
            <a:ext cx="3920574" cy="311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ctrTitle"/>
          </p:nvPr>
        </p:nvSpPr>
        <p:spPr>
          <a:xfrm>
            <a:off x="347350" y="52575"/>
            <a:ext cx="8760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Safety in Washington D.C.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subTitle" idx="1"/>
          </p:nvPr>
        </p:nvSpPr>
        <p:spPr>
          <a:xfrm>
            <a:off x="382450" y="748575"/>
            <a:ext cx="8690700" cy="416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None/>
            </a:pPr>
            <a:r>
              <a:rPr lang="en" sz="1400" b="1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There are always safety concerns when visiting our nation’s capitol</a:t>
            </a:r>
            <a:r>
              <a:rPr lang="en" sz="1400" b="1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.  Below are some guidelines regarding safety expectations and procedures for the trip. </a:t>
            </a:r>
          </a:p>
          <a:p>
            <a:pPr marL="457200" lvl="0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Beginning at 6:15 when you arrive at the school on November 17 you are NEVER ALONE.  You are always with at least one other HJSHS student or staff member.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Four chaperones (Dr. </a:t>
            </a:r>
            <a:r>
              <a:rPr lang="en" sz="1400" dirty="0" err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DeMello</a:t>
            </a: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, Ms. Gallagher, Ms. Grant, Mr. </a:t>
            </a:r>
            <a:r>
              <a:rPr lang="en" sz="1400" dirty="0" err="1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Zahm</a:t>
            </a: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)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Emergency forms and first aid kits with chaperones at all times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School Nurse will have reviewed medical paperwork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Any medicine that is dispensed is the responsibility of the student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Code word and professional night security at the hotel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Students should always be aware of emergency exits and their surroundings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Students will have chaperones’ Google Voice phone numbers in case they need to call or text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Central meeting place will always be established in case of separation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Students should always be aware of the location of the bus and the name of the bus driver and tour guides</a:t>
            </a:r>
          </a:p>
          <a:p>
            <a:pPr marL="457200" lvl="0" indent="-3175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4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Students should use phones to capture locations, bus numbers, hotel names, etc.</a:t>
            </a:r>
          </a:p>
          <a:p>
            <a:pPr lvl="0" algn="l" rtl="0">
              <a:spcBef>
                <a:spcPts val="0"/>
              </a:spcBef>
              <a:buNone/>
            </a:pPr>
            <a:endParaRPr sz="1400" dirty="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4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>
            <a:spLocks noGrp="1"/>
          </p:cNvSpPr>
          <p:nvPr>
            <p:ph type="ctrTitle"/>
          </p:nvPr>
        </p:nvSpPr>
        <p:spPr>
          <a:xfrm>
            <a:off x="347350" y="52575"/>
            <a:ext cx="8760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200" b="1" dirty="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Behavior and Showing Respect in D.C.</a:t>
            </a:r>
          </a:p>
        </p:txBody>
      </p:sp>
      <p:sp>
        <p:nvSpPr>
          <p:cNvPr id="107" name="Shape 107"/>
          <p:cNvSpPr txBox="1">
            <a:spLocks noGrp="1"/>
          </p:cNvSpPr>
          <p:nvPr>
            <p:ph type="subTitle" idx="1"/>
          </p:nvPr>
        </p:nvSpPr>
        <p:spPr>
          <a:xfrm>
            <a:off x="382450" y="748575"/>
            <a:ext cx="8690700" cy="416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None/>
            </a:pPr>
            <a:r>
              <a:rPr lang="en" sz="1400" b="1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We expect students to represent themselves and Holbrook Junior-Senior High School in the best possible manner.  Students are expected to </a:t>
            </a:r>
            <a:r>
              <a:rPr lang="en" sz="1400" b="1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act in a pleasant, courteous, respectful, and mature manner. </a:t>
            </a:r>
          </a:p>
          <a:p>
            <a:pPr marL="457200" lvl="0" indent="-304800" algn="l" rtl="0">
              <a:spcBef>
                <a:spcPts val="0"/>
              </a:spcBef>
              <a:buClr>
                <a:schemeClr val="lt1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Directions of chaperones, driver-guides, and tour guides are to be followed without question or complaint. 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It is important to always know your driver’s and guide’s names  and where you are to meet. Participants are expected to be on time at all times.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Participants must tour each site on the daily itinerary. No one will be allowed to remain on the bus after we have arrived at our destination, unless special circumstances exist. 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Have a buddy at all times NEVER go anywhere alone. 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Be quiet and respectful at our nation’s monuments, museums, cemeteries, and other sites.  </a:t>
            </a:r>
            <a:r>
              <a:rPr lang="en" sz="1200" u="sng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When at an event, phones should be silent or off</a:t>
            </a:r>
            <a:r>
              <a:rPr lang="en" sz="12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Show special respect when we see veterans.  Shake their hands and thank them for their service. 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In the hotel, we are not the only guests, so please refrain from loud talking, banging loudly on room doors, running in halls, misuse of phones, and room service.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You will not be allowed to leave your assigned room for any reason after the evening curfew is set. </a:t>
            </a:r>
            <a:r>
              <a:rPr lang="en" sz="1200" u="sng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Your door will be taped. 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Students must attend breakfast and check in with their chaperones during breakfast. </a:t>
            </a:r>
          </a:p>
          <a:p>
            <a:pPr marL="457200" lvl="0" indent="-3048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200" dirty="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Please do not touch an object unless invited to do so, and stay off the exhibit cases or other exhibit structures. </a:t>
            </a:r>
          </a:p>
          <a:p>
            <a:pPr lvl="0" algn="l" rtl="0">
              <a:spcBef>
                <a:spcPts val="0"/>
              </a:spcBef>
              <a:buNone/>
            </a:pPr>
            <a:endParaRPr sz="14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r>
              <a:rPr lang="en" sz="14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Be a good ambassador for Holbrook Junior-Senior High School! Respect others in your group and other visitors. </a:t>
            </a:r>
            <a:r>
              <a:rPr lang="en" sz="1400" dirty="0" smtClean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Be </a:t>
            </a:r>
            <a:r>
              <a:rPr lang="en" sz="14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an active participant. Listen closely to the presenter or tour guide and ask questions! </a:t>
            </a:r>
          </a:p>
          <a:p>
            <a:pPr lvl="0" algn="l" rtl="0">
              <a:spcBef>
                <a:spcPts val="0"/>
              </a:spcBef>
              <a:buNone/>
            </a:pPr>
            <a:endParaRPr sz="12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914400" lvl="0" indent="0" algn="l" rtl="0">
              <a:spcBef>
                <a:spcPts val="0"/>
              </a:spcBef>
              <a:buNone/>
            </a:pPr>
            <a:r>
              <a:rPr lang="en" sz="1000" dirty="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All school rules apply 24/7</a:t>
            </a:r>
          </a:p>
          <a:p>
            <a:pPr lvl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1000" dirty="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7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ctrTitle"/>
          </p:nvPr>
        </p:nvSpPr>
        <p:spPr>
          <a:xfrm>
            <a:off x="302800" y="266475"/>
            <a:ext cx="5976900" cy="696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" sz="3600" b="1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Proper Dress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subTitle" idx="1"/>
          </p:nvPr>
        </p:nvSpPr>
        <p:spPr>
          <a:xfrm>
            <a:off x="0" y="784225"/>
            <a:ext cx="9002400" cy="34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Proper dress will be strictly adhered to. </a:t>
            </a:r>
          </a:p>
          <a:p>
            <a:pPr marL="457200" lvl="0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When you travel, many locations have special dress requirements. </a:t>
            </a:r>
          </a:p>
          <a:p>
            <a:pPr marL="457200" lvl="0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●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The following attire is not considered appropriate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Ripped clothes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Patched pants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Pajama pants or sleep apparel 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See through clothing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Shorts of any kind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T-shirts should be limited to shirts with appropriate logos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Tank tops, halter tops or tube tops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Underwear as outerwear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Shirts that expose the midriff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Short skirts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Open toed shoes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Hats</a:t>
            </a:r>
          </a:p>
          <a:p>
            <a:pPr marL="1828800" lvl="1" indent="-317500" algn="l" rtl="0">
              <a:spcBef>
                <a:spcPts val="0"/>
              </a:spcBef>
              <a:buClr>
                <a:srgbClr val="FFFFFF"/>
              </a:buClr>
              <a:buSzPct val="100000"/>
              <a:buFont typeface="Georgia"/>
              <a:buChar char="○"/>
            </a:pPr>
            <a:r>
              <a:rPr lang="en"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Pants worn below the waist</a:t>
            </a:r>
          </a:p>
          <a:p>
            <a:pPr marL="457200" lvl="0" indent="0" algn="l" rtl="0">
              <a:spcBef>
                <a:spcPts val="0"/>
              </a:spcBef>
              <a:buNone/>
            </a:pPr>
            <a:endParaRPr sz="14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0" lvl="0" indent="0" rtl="0">
              <a:spcBef>
                <a:spcPts val="0"/>
              </a:spcBef>
              <a:buNone/>
            </a:pPr>
            <a:r>
              <a:rPr lang="en" sz="1400" b="1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Please...We do not want anyone excluded from an event due to clothing deemed inappropriate for a particular venue. </a:t>
            </a:r>
          </a:p>
          <a:p>
            <a:pPr lvl="0" algn="l" rtl="0">
              <a:spcBef>
                <a:spcPts val="0"/>
              </a:spcBef>
              <a:buNone/>
            </a:pPr>
            <a:endParaRPr sz="14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l" rtl="0">
              <a:spcBef>
                <a:spcPts val="0"/>
              </a:spcBef>
              <a:buNone/>
            </a:pPr>
            <a:endParaRPr sz="14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5000" y="784212"/>
            <a:ext cx="1428750" cy="141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1427</Words>
  <Application>Microsoft Macintosh PowerPoint</Application>
  <PresentationFormat>On-screen Show (16:9)</PresentationFormat>
  <Paragraphs>170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Georgia</vt:lpstr>
      <vt:lpstr>simple-light-2</vt:lpstr>
      <vt:lpstr>Classes of 2019  and 2020</vt:lpstr>
      <vt:lpstr>Thursday, November 17</vt:lpstr>
      <vt:lpstr>Friday, November 18</vt:lpstr>
      <vt:lpstr>Saturday, November 19</vt:lpstr>
      <vt:lpstr>Sunday, November 20</vt:lpstr>
      <vt:lpstr>Accommodations and Transportation</vt:lpstr>
      <vt:lpstr>Safety in Washington D.C.</vt:lpstr>
      <vt:lpstr>Behavior and Showing Respect in D.C.</vt:lpstr>
      <vt:lpstr>Proper Dress</vt:lpstr>
      <vt:lpstr>Cell Phones, Cameras and Other Electronic Devices</vt:lpstr>
      <vt:lpstr>Meals/Food Information</vt:lpstr>
      <vt:lpstr>What to Bring</vt:lpstr>
      <vt:lpstr>Follow the trip...</vt:lpstr>
    </vt:vector>
  </TitlesOfParts>
  <LinksUpToDate>false</LinksUpToDate>
  <SharedDoc>false</SharedDoc>
  <HyperlinksChanged>false</HyperlinksChanged>
  <AppVersion>15.0024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Classes of 2019  and 2020</dc:title>
  <cp:lastModifiedBy>Microsoft Office User</cp:lastModifiedBy>
  <cp:revision>1</cp:revision>
  <dcterms:modified xsi:type="dcterms:W3CDTF">2016-11-03T19:55:34Z</dcterms:modified>
</cp:coreProperties>
</file>